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2" r:id="rId3"/>
    <p:sldId id="263" r:id="rId4"/>
    <p:sldId id="287" r:id="rId5"/>
    <p:sldId id="288" r:id="rId6"/>
    <p:sldId id="289" r:id="rId7"/>
    <p:sldId id="294" r:id="rId8"/>
    <p:sldId id="290" r:id="rId9"/>
    <p:sldId id="291" r:id="rId10"/>
    <p:sldId id="292" r:id="rId11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quin Duchaine" initials="JD" lastIdx="2" clrIdx="0">
    <p:extLst>
      <p:ext uri="{19B8F6BF-5375-455C-9EA6-DF929625EA0E}">
        <p15:presenceInfo xmlns:p15="http://schemas.microsoft.com/office/powerpoint/2012/main" userId="S::josquin.duchaine@polymtl.ca::e1d76187-17f0-475a-8a58-11f4b9a527a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F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0" autoAdjust="0"/>
    <p:restoredTop sz="94660"/>
  </p:normalViewPr>
  <p:slideViewPr>
    <p:cSldViewPr snapToGrid="0">
      <p:cViewPr varScale="1">
        <p:scale>
          <a:sx n="85" d="100"/>
          <a:sy n="85" d="100"/>
        </p:scale>
        <p:origin x="9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12T11:58:28.756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  <p:cm authorId="1" dt="2020-10-12T11:58:28.852" idx="2">
    <p:pos x="146" y="146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A79EC9-0526-4E66-A34B-727B0FF81E4E}" type="datetimeFigureOut">
              <a:rPr lang="de-DE" smtClean="0"/>
              <a:t>12.10.2020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1A8555-5A0A-44CC-9DDD-AC67622E4BA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9189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9B7F9-4F10-4592-8C6D-559EC9AFB7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dirty="0"/>
              <a:t>Mastertitelformat bearbeiten</a:t>
            </a:r>
            <a:endParaRPr lang="x-non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BE7CFED-2918-4411-876A-1A61023A72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627766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0E1DF0-5330-4BFD-88E2-0B38EC1E4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x-non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BBD72A-6111-4CF1-BA2C-E718A94EC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09447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E4985F-13D5-49BC-889F-73761FE13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x-non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0D6C83C-56BF-474C-8657-0BA3611D6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6B5144-C347-497E-A9FE-8BBE7CE87B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5E38E11-CBD4-435C-90F6-BD52B6AE70AE}" type="datetimeFigureOut">
              <a:rPr lang="x-none" smtClean="0"/>
              <a:t>10/12/2020</a:t>
            </a:fld>
            <a:endParaRPr lang="x-non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F507366-DE50-49F6-9EBE-7146FEE5D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x-non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36ABCD9-777D-4B92-8F30-3FF548A23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688C2AE-4FAA-4BB4-A432-5AE7E02740A1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038512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0C2CED-11A1-497E-99AB-6D227123B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x-non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6E38F5-F409-48C9-B29B-969FE245A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x-non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6CC2ABE-71CD-49F3-8C4D-E4ED1DA196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77812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81F9FD2-61D8-497C-B9D7-2514A8F14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x-non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076A25D-6B07-459F-8705-679FD15E7C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231580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6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Segoe UI Semibold" panose="020B0702040204020203" pitchFamily="34" charset="0"/>
          <a:ea typeface="+mj-ea"/>
          <a:cs typeface="Segoe UI Semibold" panose="020B07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E45AE606-05AD-4310-A9E7-58A3E4831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034" y="3860710"/>
            <a:ext cx="6943932" cy="218480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DE6BFD7-C3AF-4092-9CC3-B0309073A82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90"/>
          <a:stretch/>
        </p:blipFill>
        <p:spPr>
          <a:xfrm>
            <a:off x="0" y="0"/>
            <a:ext cx="12192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2978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9FD2549-F0A0-4ABD-9D12-AE6FE6FCB0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20" r="7580" b="357"/>
          <a:stretch/>
        </p:blipFill>
        <p:spPr>
          <a:xfrm>
            <a:off x="-1" y="-6761"/>
            <a:ext cx="3942735" cy="686967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4BE2D65-01C5-488E-9B3D-B9F150682BF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0062" y="741725"/>
            <a:ext cx="2338636" cy="644624"/>
          </a:xfrm>
          <a:prstGeom prst="rect">
            <a:avLst/>
          </a:prstGeom>
        </p:spPr>
      </p:pic>
      <p:sp>
        <p:nvSpPr>
          <p:cNvPr id="11" name="Titel 10">
            <a:extLst>
              <a:ext uri="{FF2B5EF4-FFF2-40B4-BE49-F238E27FC236}">
                <a16:creationId xmlns:a16="http://schemas.microsoft.com/office/drawing/2014/main" id="{85220CF1-8FE4-4682-994B-810D27DEEE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5186" y="1720644"/>
            <a:ext cx="7128388" cy="2418737"/>
          </a:xfrm>
        </p:spPr>
        <p:txBody>
          <a:bodyPr>
            <a:normAutofit/>
          </a:bodyPr>
          <a:lstStyle/>
          <a:p>
            <a:r>
              <a:rPr lang="en-US" sz="6600" dirty="0">
                <a:latin typeface="Segoe UI Black" panose="020B0A02040204020203" pitchFamily="34" charset="0"/>
                <a:ea typeface="Segoe UI Black" panose="020B0A02040204020203" pitchFamily="34" charset="0"/>
              </a:rPr>
              <a:t>Hand Motion Detection</a:t>
            </a:r>
            <a:endParaRPr lang="x-none" sz="66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2" name="Titel 10">
            <a:extLst>
              <a:ext uri="{FF2B5EF4-FFF2-40B4-BE49-F238E27FC236}">
                <a16:creationId xmlns:a16="http://schemas.microsoft.com/office/drawing/2014/main" id="{46B7087B-F65C-4B3F-A506-3CE91575FA17}"/>
              </a:ext>
            </a:extLst>
          </p:cNvPr>
          <p:cNvSpPr txBox="1">
            <a:spLocks/>
          </p:cNvSpPr>
          <p:nvPr/>
        </p:nvSpPr>
        <p:spPr>
          <a:xfrm>
            <a:off x="4385186" y="4493341"/>
            <a:ext cx="7128388" cy="19074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r>
              <a:rPr lang="en-GB" sz="3200" dirty="0"/>
              <a:t>Rui </a:t>
            </a:r>
            <a:r>
              <a:rPr lang="en-GB" sz="3200" dirty="0" err="1"/>
              <a:t>Jie</a:t>
            </a:r>
            <a:r>
              <a:rPr lang="en-GB" sz="3200" dirty="0"/>
              <a:t> Li, Claudia </a:t>
            </a:r>
            <a:r>
              <a:rPr lang="en-GB" sz="3200" dirty="0" err="1"/>
              <a:t>Onorato</a:t>
            </a:r>
            <a:r>
              <a:rPr lang="en-GB" sz="3200" dirty="0"/>
              <a:t> and Josquin Duchaine</a:t>
            </a:r>
          </a:p>
        </p:txBody>
      </p:sp>
    </p:spTree>
    <p:extLst>
      <p:ext uri="{BB962C8B-B14F-4D97-AF65-F5344CB8AC3E}">
        <p14:creationId xmlns:p14="http://schemas.microsoft.com/office/powerpoint/2010/main" val="3489794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9FD2549-F0A0-4ABD-9D12-AE6FE6FCB0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20" r="7580" b="357"/>
          <a:stretch/>
        </p:blipFill>
        <p:spPr>
          <a:xfrm>
            <a:off x="-11290" y="-6761"/>
            <a:ext cx="3942735" cy="686967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4BE2D65-01C5-488E-9B3D-B9F150682BF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0062" y="741725"/>
            <a:ext cx="2338636" cy="644624"/>
          </a:xfrm>
          <a:prstGeom prst="rect">
            <a:avLst/>
          </a:prstGeom>
        </p:spPr>
      </p:pic>
      <p:sp>
        <p:nvSpPr>
          <p:cNvPr id="11" name="Titel 10">
            <a:extLst>
              <a:ext uri="{FF2B5EF4-FFF2-40B4-BE49-F238E27FC236}">
                <a16:creationId xmlns:a16="http://schemas.microsoft.com/office/drawing/2014/main" id="{85220CF1-8FE4-4682-994B-810D27DEEE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5186" y="1720644"/>
            <a:ext cx="7128388" cy="2418737"/>
          </a:xfrm>
        </p:spPr>
        <p:txBody>
          <a:bodyPr>
            <a:normAutofit/>
          </a:bodyPr>
          <a:lstStyle/>
          <a:p>
            <a:r>
              <a:rPr lang="en-GB" sz="6600" dirty="0">
                <a:latin typeface="Segoe UI Black" panose="020B0A02040204020203" pitchFamily="34" charset="0"/>
                <a:ea typeface="Segoe UI Black" panose="020B0A02040204020203" pitchFamily="34" charset="0"/>
              </a:rPr>
              <a:t>Hand Motion Detection</a:t>
            </a:r>
            <a:endParaRPr lang="x-none" sz="6600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2" name="Titel 10">
            <a:extLst>
              <a:ext uri="{FF2B5EF4-FFF2-40B4-BE49-F238E27FC236}">
                <a16:creationId xmlns:a16="http://schemas.microsoft.com/office/drawing/2014/main" id="{46B7087B-F65C-4B3F-A506-3CE91575FA17}"/>
              </a:ext>
            </a:extLst>
          </p:cNvPr>
          <p:cNvSpPr txBox="1">
            <a:spLocks/>
          </p:cNvSpPr>
          <p:nvPr/>
        </p:nvSpPr>
        <p:spPr>
          <a:xfrm>
            <a:off x="4385186" y="4493341"/>
            <a:ext cx="7128388" cy="19074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Segoe UI Semibold" panose="020B0702040204020203" pitchFamily="34" charset="0"/>
                <a:ea typeface="+mj-ea"/>
                <a:cs typeface="Segoe UI Semibold" panose="020B0702040204020203" pitchFamily="34" charset="0"/>
              </a:defRPr>
            </a:lvl1pPr>
          </a:lstStyle>
          <a:p>
            <a:r>
              <a:rPr lang="en-GB" sz="3200" dirty="0"/>
              <a:t>Rui </a:t>
            </a:r>
            <a:r>
              <a:rPr lang="en-GB" sz="3200" dirty="0" err="1"/>
              <a:t>Jie</a:t>
            </a:r>
            <a:r>
              <a:rPr lang="en-GB" sz="3200" dirty="0"/>
              <a:t> Li, Claudia </a:t>
            </a:r>
            <a:r>
              <a:rPr lang="en-GB" sz="3200" dirty="0" err="1"/>
              <a:t>Onorato</a:t>
            </a:r>
            <a:r>
              <a:rPr lang="en-GB" sz="3200" dirty="0"/>
              <a:t> and Josquin Duchaine</a:t>
            </a:r>
          </a:p>
        </p:txBody>
      </p:sp>
    </p:spTree>
    <p:extLst>
      <p:ext uri="{BB962C8B-B14F-4D97-AF65-F5344CB8AC3E}">
        <p14:creationId xmlns:p14="http://schemas.microsoft.com/office/powerpoint/2010/main" val="3751392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5E52985E-2553-471E-82AA-5ED7A3298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3308" y="352931"/>
            <a:ext cx="11438793" cy="18442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95BCD18-302D-4FB0-B92D-F59B773B6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70" y="506727"/>
            <a:ext cx="3885141" cy="1526741"/>
          </a:xfrm>
        </p:spPr>
        <p:txBody>
          <a:bodyPr>
            <a:normAutofit/>
          </a:bodyPr>
          <a:lstStyle/>
          <a:p>
            <a:pPr algn="r"/>
            <a:r>
              <a:rPr lang="en-GB" sz="3000"/>
              <a:t>INITIAL SITUATION</a:t>
            </a:r>
            <a:br>
              <a:rPr lang="en-GB" sz="3000"/>
            </a:br>
            <a:r>
              <a:rPr lang="en-GB" sz="3000"/>
              <a:t>INTRODUCTION…</a:t>
            </a:r>
            <a:endParaRPr lang="x-none" sz="3000"/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DAE3ABC6-4042-4293-A7DF-F01181363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739873" y="580963"/>
            <a:ext cx="0" cy="137160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9E5E55-ADA9-4327-85CF-331D23938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5336" y="506727"/>
            <a:ext cx="6609921" cy="152674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de-DE" sz="2200" b="1"/>
              <a:t>Goal: Detecting whether the subject is imaging the left hand in motion or at rest</a:t>
            </a:r>
          </a:p>
          <a:p>
            <a:pPr marL="0" indent="0">
              <a:buNone/>
            </a:pPr>
            <a:endParaRPr lang="de-DE" sz="2200" b="1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00411DF-B2A6-4A2A-8E76-2F8AA3F86A8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08" y="3634007"/>
            <a:ext cx="5559480" cy="1528856"/>
          </a:xfrm>
          <a:prstGeom prst="rect">
            <a:avLst/>
          </a:prstGeom>
        </p:spPr>
      </p:pic>
      <p:pic>
        <p:nvPicPr>
          <p:cNvPr id="1026" name="Picture 2" descr="PolyCortex | LinkedIn">
            <a:extLst>
              <a:ext uri="{FF2B5EF4-FFF2-40B4-BE49-F238E27FC236}">
                <a16:creationId xmlns:a16="http://schemas.microsoft.com/office/drawing/2014/main" id="{D134641C-C57A-4CF4-8938-07BECEE3D4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50693" y="2527997"/>
            <a:ext cx="3749040" cy="3749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9252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E52985E-2553-471E-82AA-5ED7A3298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3308" y="4462044"/>
            <a:ext cx="11438793" cy="18442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95BCD18-302D-4FB0-B92D-F59B773B6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70" y="4615840"/>
            <a:ext cx="3885141" cy="1526741"/>
          </a:xfrm>
        </p:spPr>
        <p:txBody>
          <a:bodyPr>
            <a:normAutofit/>
          </a:bodyPr>
          <a:lstStyle/>
          <a:p>
            <a:pPr algn="r"/>
            <a:r>
              <a:rPr lang="en-GB" sz="3000"/>
              <a:t>IDEA/SOLUTION…</a:t>
            </a:r>
            <a:endParaRPr lang="x-none" sz="300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00411DF-B2A6-4A2A-8E76-2F8AA3F86A8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08" y="1463023"/>
            <a:ext cx="5559480" cy="1528856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B6D114C1-3F7A-46D3-93A5-CE1527834A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778" y="357013"/>
            <a:ext cx="4188871" cy="374904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AE3ABC6-4042-4293-A7DF-F01181363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739873" y="4690076"/>
            <a:ext cx="0" cy="137160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9E5E55-ADA9-4327-85CF-331D23938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5336" y="4615840"/>
            <a:ext cx="6609921" cy="152674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de-DE" sz="2200" b="1"/>
              <a:t>Training classification models based on certains frequency ranges of electrods placed over the right hemisphere of the motor function area of the cortex.</a:t>
            </a:r>
          </a:p>
        </p:txBody>
      </p:sp>
    </p:spTree>
    <p:extLst>
      <p:ext uri="{BB962C8B-B14F-4D97-AF65-F5344CB8AC3E}">
        <p14:creationId xmlns:p14="http://schemas.microsoft.com/office/powerpoint/2010/main" val="2600432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9AE2756-0FC4-4155-83E7-58AAAB63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689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247AB924-1B87-43FC-B7C7-B112D5C51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95BCD18-302D-4FB0-B92D-F59B773B6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000">
                <a:solidFill>
                  <a:srgbClr val="FFFFFF"/>
                </a:solidFill>
                <a:latin typeface="+mj-lt"/>
                <a:cs typeface="+mj-cs"/>
              </a:rPr>
              <a:t>IMPLEMENTATION</a:t>
            </a:r>
            <a:br>
              <a:rPr lang="en-US" sz="3000">
                <a:solidFill>
                  <a:srgbClr val="FFFFFF"/>
                </a:solidFill>
                <a:latin typeface="+mj-lt"/>
                <a:cs typeface="+mj-cs"/>
              </a:rPr>
            </a:br>
            <a:r>
              <a:rPr lang="en-US" sz="3000">
                <a:solidFill>
                  <a:srgbClr val="FFFFFF"/>
                </a:solidFill>
                <a:latin typeface="+mj-lt"/>
                <a:cs typeface="+mj-cs"/>
              </a:rPr>
              <a:t>REALIZATION…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47284A99-F810-4D98-816D-A5EB4CFA5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15" y="1119308"/>
            <a:ext cx="3745649" cy="2593861"/>
          </a:xfrm>
          <a:prstGeom prst="rect">
            <a:avLst/>
          </a:prstGeom>
        </p:spPr>
      </p:pic>
      <p:pic>
        <p:nvPicPr>
          <p:cNvPr id="8" name="Image 7" descr="Une image contenant table&#10;&#10;Description générée automatiquement">
            <a:extLst>
              <a:ext uri="{FF2B5EF4-FFF2-40B4-BE49-F238E27FC236}">
                <a16:creationId xmlns:a16="http://schemas.microsoft.com/office/drawing/2014/main" id="{B55544A4-58AC-4BA2-A800-E0195F03C9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026" y="1406734"/>
            <a:ext cx="3939546" cy="1851587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18DC98F-4057-4645-B948-F604F39A9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534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>
            <a:extLst>
              <a:ext uri="{FF2B5EF4-FFF2-40B4-BE49-F238E27FC236}">
                <a16:creationId xmlns:a16="http://schemas.microsoft.com/office/drawing/2014/main" id="{29C06DFA-CA0E-43D7-B027-CDD6120481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9769" y="1049175"/>
            <a:ext cx="3563872" cy="2663994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AD2B705-4A9B-408D-AA80-4F41045E0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Grafik 3">
            <a:extLst>
              <a:ext uri="{FF2B5EF4-FFF2-40B4-BE49-F238E27FC236}">
                <a16:creationId xmlns:a16="http://schemas.microsoft.com/office/drawing/2014/main" id="{0F2CE910-3833-457D-808F-24A40EDDDCA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343" y="230188"/>
            <a:ext cx="2338636" cy="64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779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5BCD18-302D-4FB0-B92D-F59B773B6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RESULTS</a:t>
            </a:r>
            <a:br>
              <a:rPr lang="en-GB"/>
            </a:br>
            <a:r>
              <a:rPr lang="en-GB"/>
              <a:t>OUTCOME…</a:t>
            </a:r>
            <a:endParaRPr lang="x-non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00411DF-B2A6-4A2A-8E76-2F8AA3F86A8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343" y="230188"/>
            <a:ext cx="2338636" cy="644624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C48283FB-FCF0-4183-B403-C6FD5DCF5B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6211" y="2571580"/>
            <a:ext cx="4219575" cy="1390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48FC0371-FEBE-4FA4-B5D4-A7C3C3FFAD66}"/>
              </a:ext>
            </a:extLst>
          </p:cNvPr>
          <p:cNvSpPr txBox="1"/>
          <p:nvPr/>
        </p:nvSpPr>
        <p:spPr>
          <a:xfrm>
            <a:off x="3986211" y="1648250"/>
            <a:ext cx="4219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Random Forest model trained and tested with 2 different homemade datasets with OpenBCI</a:t>
            </a:r>
            <a:endParaRPr lang="fr-CA" dirty="0">
              <a:solidFill>
                <a:schemeClr val="bg1"/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B5A51B8-69F5-4D5E-8C8C-885C41E965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6311" y="4838209"/>
            <a:ext cx="4095750" cy="132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9AF513C6-B571-473A-A67E-92997B1EE686}"/>
              </a:ext>
            </a:extLst>
          </p:cNvPr>
          <p:cNvSpPr txBox="1"/>
          <p:nvPr/>
        </p:nvSpPr>
        <p:spPr>
          <a:xfrm>
            <a:off x="7566311" y="4191878"/>
            <a:ext cx="4095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KNN model trained on the s01 to s06 of the GIGADB dataset, GroupShuffleSplit</a:t>
            </a:r>
            <a:endParaRPr lang="fr-CA" dirty="0">
              <a:solidFill>
                <a:schemeClr val="bg1"/>
              </a:solidFill>
            </a:endParaRP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C58A4127-B2B9-4A73-A99A-A8FEF94D9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939" y="4838209"/>
            <a:ext cx="4210050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FEEE9487-F41F-4904-9067-161FD4326D09}"/>
              </a:ext>
            </a:extLst>
          </p:cNvPr>
          <p:cNvSpPr txBox="1"/>
          <p:nvPr/>
        </p:nvSpPr>
        <p:spPr>
          <a:xfrm>
            <a:off x="529939" y="3990111"/>
            <a:ext cx="4219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Random Forest model trained on the s01 to s06 of the GIGADB dataset, GroupShuffleSplit</a:t>
            </a:r>
            <a:endParaRPr lang="fr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9638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49CAB-549B-4A06-9280-598933E66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DEMONSTRATION VIDEO!</a:t>
            </a:r>
          </a:p>
        </p:txBody>
      </p:sp>
      <p:pic>
        <p:nvPicPr>
          <p:cNvPr id="4" name="orthosis-control-simulation-demo">
            <a:hlinkClick r:id="" action="ppaction://media"/>
            <a:extLst>
              <a:ext uri="{FF2B5EF4-FFF2-40B4-BE49-F238E27FC236}">
                <a16:creationId xmlns:a16="http://schemas.microsoft.com/office/drawing/2014/main" id="{4A8618C8-CFFC-495A-A29A-FC02AE14BD8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643075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5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5BCD18-302D-4FB0-B92D-F59B773B6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REFLECTION…</a:t>
            </a:r>
            <a:endParaRPr lang="x-non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00411DF-B2A6-4A2A-8E76-2F8AA3F86A8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343" y="230188"/>
            <a:ext cx="2338636" cy="644624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C8948C5D-27F6-456D-B450-C6338FA3B3BE}"/>
              </a:ext>
            </a:extLst>
          </p:cNvPr>
          <p:cNvSpPr txBox="1"/>
          <p:nvPr/>
        </p:nvSpPr>
        <p:spPr>
          <a:xfrm>
            <a:off x="838200" y="2136338"/>
            <a:ext cx="706901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>
                <a:solidFill>
                  <a:schemeClr val="bg1"/>
                </a:solidFill>
              </a:rPr>
              <a:t>With more time we could try different features like CSP</a:t>
            </a:r>
          </a:p>
          <a:p>
            <a:pPr marL="285750" indent="-285750">
              <a:buFontTx/>
              <a:buChar char="-"/>
            </a:pPr>
            <a:r>
              <a:rPr lang="fr-CA" sz="2400" dirty="0" err="1">
                <a:solidFill>
                  <a:schemeClr val="bg1"/>
                </a:solidFill>
              </a:rPr>
              <a:t>We</a:t>
            </a:r>
            <a:r>
              <a:rPr lang="fr-CA" sz="2400" dirty="0">
                <a:solidFill>
                  <a:schemeClr val="bg1"/>
                </a:solidFill>
              </a:rPr>
              <a:t> </a:t>
            </a:r>
            <a:r>
              <a:rPr lang="fr-CA" sz="2400" dirty="0" err="1">
                <a:solidFill>
                  <a:schemeClr val="bg1"/>
                </a:solidFill>
              </a:rPr>
              <a:t>achieved</a:t>
            </a:r>
            <a:r>
              <a:rPr lang="fr-CA" sz="2400" dirty="0">
                <a:solidFill>
                  <a:schemeClr val="bg1"/>
                </a:solidFill>
              </a:rPr>
              <a:t> to </a:t>
            </a:r>
            <a:r>
              <a:rPr lang="fr-CA" sz="2400" dirty="0" err="1">
                <a:solidFill>
                  <a:schemeClr val="bg1"/>
                </a:solidFill>
              </a:rPr>
              <a:t>build</a:t>
            </a:r>
            <a:r>
              <a:rPr lang="fr-CA" sz="2400" dirty="0">
                <a:solidFill>
                  <a:schemeClr val="bg1"/>
                </a:solidFill>
              </a:rPr>
              <a:t> a model </a:t>
            </a:r>
            <a:r>
              <a:rPr lang="fr-CA" sz="2400" dirty="0" err="1">
                <a:solidFill>
                  <a:schemeClr val="bg1"/>
                </a:solidFill>
              </a:rPr>
              <a:t>with</a:t>
            </a:r>
            <a:r>
              <a:rPr lang="fr-CA" sz="2400" dirty="0">
                <a:solidFill>
                  <a:schemeClr val="bg1"/>
                </a:solidFill>
              </a:rPr>
              <a:t> a f1-score </a:t>
            </a:r>
            <a:r>
              <a:rPr lang="fr-CA" sz="2400" dirty="0" err="1">
                <a:solidFill>
                  <a:schemeClr val="bg1"/>
                </a:solidFill>
              </a:rPr>
              <a:t>better</a:t>
            </a:r>
            <a:r>
              <a:rPr lang="fr-CA" sz="2400" dirty="0">
                <a:solidFill>
                  <a:schemeClr val="bg1"/>
                </a:solidFill>
              </a:rPr>
              <a:t> </a:t>
            </a:r>
            <a:r>
              <a:rPr lang="fr-CA" sz="2400" dirty="0" err="1">
                <a:solidFill>
                  <a:schemeClr val="bg1"/>
                </a:solidFill>
              </a:rPr>
              <a:t>than</a:t>
            </a:r>
            <a:r>
              <a:rPr lang="fr-CA" sz="2400" dirty="0">
                <a:solidFill>
                  <a:schemeClr val="bg1"/>
                </a:solidFill>
              </a:rPr>
              <a:t> </a:t>
            </a:r>
            <a:r>
              <a:rPr lang="fr-CA" sz="2400" dirty="0" err="1">
                <a:solidFill>
                  <a:schemeClr val="bg1"/>
                </a:solidFill>
              </a:rPr>
              <a:t>just</a:t>
            </a:r>
            <a:r>
              <a:rPr lang="fr-CA" sz="2400" dirty="0">
                <a:solidFill>
                  <a:schemeClr val="bg1"/>
                </a:solidFill>
              </a:rPr>
              <a:t> </a:t>
            </a:r>
            <a:r>
              <a:rPr lang="fr-CA" sz="2400" dirty="0" err="1">
                <a:solidFill>
                  <a:schemeClr val="bg1"/>
                </a:solidFill>
              </a:rPr>
              <a:t>random</a:t>
            </a:r>
            <a:r>
              <a:rPr lang="fr-CA" sz="2400" dirty="0">
                <a:solidFill>
                  <a:schemeClr val="bg1"/>
                </a:solidFill>
              </a:rPr>
              <a:t> classification</a:t>
            </a:r>
          </a:p>
          <a:p>
            <a:pPr marL="285750" indent="-285750">
              <a:buFontTx/>
              <a:buChar char="-"/>
            </a:pPr>
            <a:r>
              <a:rPr lang="fr-CA" sz="2400" dirty="0" err="1">
                <a:solidFill>
                  <a:schemeClr val="bg1"/>
                </a:solidFill>
              </a:rPr>
              <a:t>We</a:t>
            </a:r>
            <a:r>
              <a:rPr lang="fr-CA" sz="2400" dirty="0">
                <a:solidFill>
                  <a:schemeClr val="bg1"/>
                </a:solidFill>
              </a:rPr>
              <a:t> </a:t>
            </a:r>
            <a:r>
              <a:rPr lang="fr-CA" sz="2400" dirty="0" err="1">
                <a:solidFill>
                  <a:schemeClr val="bg1"/>
                </a:solidFill>
              </a:rPr>
              <a:t>didn’t</a:t>
            </a:r>
            <a:r>
              <a:rPr lang="fr-CA" sz="2400" dirty="0">
                <a:solidFill>
                  <a:schemeClr val="bg1"/>
                </a:solidFill>
              </a:rPr>
              <a:t> </a:t>
            </a:r>
            <a:r>
              <a:rPr lang="fr-CA" sz="2400" dirty="0" err="1">
                <a:solidFill>
                  <a:schemeClr val="bg1"/>
                </a:solidFill>
              </a:rPr>
              <a:t>try</a:t>
            </a:r>
            <a:r>
              <a:rPr lang="fr-CA" sz="2400" dirty="0">
                <a:solidFill>
                  <a:schemeClr val="bg1"/>
                </a:solidFill>
              </a:rPr>
              <a:t> to train </a:t>
            </a:r>
            <a:r>
              <a:rPr lang="fr-CA" sz="2400" dirty="0" err="1">
                <a:solidFill>
                  <a:schemeClr val="bg1"/>
                </a:solidFill>
              </a:rPr>
              <a:t>any</a:t>
            </a:r>
            <a:r>
              <a:rPr lang="fr-CA" sz="2400" dirty="0">
                <a:solidFill>
                  <a:schemeClr val="bg1"/>
                </a:solidFill>
              </a:rPr>
              <a:t> type of Neural Network, </a:t>
            </a:r>
            <a:r>
              <a:rPr lang="fr-CA" sz="2400" dirty="0" err="1">
                <a:solidFill>
                  <a:schemeClr val="bg1"/>
                </a:solidFill>
              </a:rPr>
              <a:t>could</a:t>
            </a:r>
            <a:r>
              <a:rPr lang="fr-CA" sz="2400" dirty="0">
                <a:solidFill>
                  <a:schemeClr val="bg1"/>
                </a:solidFill>
              </a:rPr>
              <a:t> </a:t>
            </a:r>
            <a:r>
              <a:rPr lang="fr-CA" sz="2400" dirty="0" err="1">
                <a:solidFill>
                  <a:schemeClr val="bg1"/>
                </a:solidFill>
              </a:rPr>
              <a:t>be</a:t>
            </a:r>
            <a:r>
              <a:rPr lang="fr-CA" sz="2400" dirty="0">
                <a:solidFill>
                  <a:schemeClr val="bg1"/>
                </a:solidFill>
              </a:rPr>
              <a:t> a possible future </a:t>
            </a:r>
            <a:r>
              <a:rPr lang="fr-CA" sz="2400" dirty="0" err="1">
                <a:solidFill>
                  <a:schemeClr val="bg1"/>
                </a:solidFill>
              </a:rPr>
              <a:t>improvement</a:t>
            </a:r>
            <a:endParaRPr lang="fr-CA" sz="2400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fr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049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9AE2756-0FC4-4155-83E7-58AAAB63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689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47AB924-1B87-43FC-B7C7-B112D5C51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95BCD18-302D-4FB0-B92D-F59B773B6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  <a:latin typeface="+mj-lt"/>
                <a:cs typeface="+mj-cs"/>
              </a:rPr>
              <a:t>THE TEAM</a:t>
            </a:r>
          </a:p>
        </p:txBody>
      </p:sp>
      <p:pic>
        <p:nvPicPr>
          <p:cNvPr id="6" name="Espace réservé du contenu 5" descr="Une image contenant personne, intérieur, femme, fenêtre&#10;&#10;Description générée automatiquement">
            <a:extLst>
              <a:ext uri="{FF2B5EF4-FFF2-40B4-BE49-F238E27FC236}">
                <a16:creationId xmlns:a16="http://schemas.microsoft.com/office/drawing/2014/main" id="{3CAF2510-A59C-4E7A-BA5E-F5407D6F47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337809"/>
            <a:ext cx="3425609" cy="3937481"/>
          </a:xfrm>
          <a:prstGeom prst="rect">
            <a:avLst/>
          </a:prstGeom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18DC98F-4057-4645-B948-F604F39A9C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534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 descr="Une image contenant personne, homme, intérieur, chemise&#10;&#10;Description générée automatiquement">
            <a:extLst>
              <a:ext uri="{FF2B5EF4-FFF2-40B4-BE49-F238E27FC236}">
                <a16:creationId xmlns:a16="http://schemas.microsoft.com/office/drawing/2014/main" id="{4A361E8B-0CA7-4900-B429-2A524F9166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2569" y="330045"/>
            <a:ext cx="2998227" cy="3997637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AD2B705-4A9B-408D-AA80-4F41045E0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rafik 3">
            <a:extLst>
              <a:ext uri="{FF2B5EF4-FFF2-40B4-BE49-F238E27FC236}">
                <a16:creationId xmlns:a16="http://schemas.microsoft.com/office/drawing/2014/main" id="{811FB8FC-B46F-46B6-93A1-0044E6FF5AA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910" y="74263"/>
            <a:ext cx="3084180" cy="806972"/>
          </a:xfrm>
          <a:prstGeom prst="rect">
            <a:avLst/>
          </a:prstGeom>
        </p:spPr>
      </p:pic>
      <p:pic>
        <p:nvPicPr>
          <p:cNvPr id="4" name="Picture 3" descr="A person wearing a blue shirt&#10;&#10;Description automatically generated">
            <a:extLst>
              <a:ext uri="{FF2B5EF4-FFF2-40B4-BE49-F238E27FC236}">
                <a16:creationId xmlns:a16="http://schemas.microsoft.com/office/drawing/2014/main" id="{DE4925F5-3D57-4BFD-928B-457BF1247A0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4817" y="1050365"/>
            <a:ext cx="3746513" cy="300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8550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171</Words>
  <Application>Microsoft Office PowerPoint</Application>
  <PresentationFormat>Widescreen</PresentationFormat>
  <Paragraphs>19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Segoe UI Black</vt:lpstr>
      <vt:lpstr>Segoe UI Light</vt:lpstr>
      <vt:lpstr>Segoe UI Semibold</vt:lpstr>
      <vt:lpstr>Office</vt:lpstr>
      <vt:lpstr>PowerPoint Presentation</vt:lpstr>
      <vt:lpstr>Hand Motion Detection</vt:lpstr>
      <vt:lpstr>INITIAL SITUATION INTRODUCTION…</vt:lpstr>
      <vt:lpstr>IDEA/SOLUTION…</vt:lpstr>
      <vt:lpstr>IMPLEMENTATION REALIZATION…</vt:lpstr>
      <vt:lpstr>RESULTS OUTCOME…</vt:lpstr>
      <vt:lpstr>DEMONSTRATION VIDEO!</vt:lpstr>
      <vt:lpstr>REFLECTION…</vt:lpstr>
      <vt:lpstr>THE TEAM</vt:lpstr>
      <vt:lpstr>Hand Motion Detection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Josquin Duchaine</dc:creator>
  <cp:lastModifiedBy>Rui Jie Li</cp:lastModifiedBy>
  <cp:revision>7</cp:revision>
  <dcterms:created xsi:type="dcterms:W3CDTF">2020-10-12T15:55:14Z</dcterms:created>
  <dcterms:modified xsi:type="dcterms:W3CDTF">2020-10-12T17:40:43Z</dcterms:modified>
</cp:coreProperties>
</file>

<file path=docProps/thumbnail.jpeg>
</file>